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886D6-F466-4185-9DBD-673A4C94CFD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FC2B5-DA8E-42B3-83D6-184920FDC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5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5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7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9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F225-6476-4F2D-971A-378988B9FECE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A5A0-0C85-48BC-B892-7DF81C7B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216" b="29264"/>
          <a:stretch/>
        </p:blipFill>
        <p:spPr>
          <a:xfrm>
            <a:off x="180974" y="2444805"/>
            <a:ext cx="11702439" cy="1469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90950" y="600581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29. 01 2020. 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1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5" b="12919"/>
          <a:stretch/>
        </p:blipFill>
        <p:spPr>
          <a:xfrm>
            <a:off x="-1819" y="198408"/>
            <a:ext cx="12098326" cy="1854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227" b="8706"/>
          <a:stretch/>
        </p:blipFill>
        <p:spPr>
          <a:xfrm>
            <a:off x="936208" y="2088634"/>
            <a:ext cx="10601192" cy="2826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-128" b="15674"/>
          <a:stretch/>
        </p:blipFill>
        <p:spPr>
          <a:xfrm>
            <a:off x="926684" y="5094773"/>
            <a:ext cx="10624518" cy="14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5290" y="0"/>
            <a:ext cx="6121619" cy="6846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16" b="29264"/>
          <a:stretch/>
        </p:blipFill>
        <p:spPr>
          <a:xfrm>
            <a:off x="6086475" y="92131"/>
            <a:ext cx="5943600" cy="746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6500" y="1215634"/>
            <a:ext cx="5867400" cy="5467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ОДУЛ 4 – КОНТЕКСТ ОТРГАНИЗАЦИЈЕ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Контекст организације, Мисија, Визија, Заитересоване стране, Предмет и подручје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римене, Процесни приступ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5 – ЛИДЕРСТВО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Политика квалитета, Одговорнсти и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овлашћења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(Статут ГРФ)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6 – ПЛАНИРАЊЕ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Циљеви, мере које се односе на ризике и прилике,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квалитета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7 – ПРОЦЕСИ ПОДРШКЕ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Управљање ДИ, Студентска служба, ЦИТ, Ошшта служба, Финансије, Библиотеке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8 – РЕАЛИЗАЦИЈА УСЛУГЕ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Образовање, Истраживање, Сарадња са </a:t>
            </a:r>
            <a:r>
              <a:rPr lang="sr-Cyrl-R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привредом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Међународна сарадња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9 – ВРЕДНОВАЊЕ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Праћење и мерење, Резултати мерења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0260" indent="-810260">
              <a:lnSpc>
                <a:spcPct val="107000"/>
              </a:lnSpc>
              <a:spcAft>
                <a:spcPts val="800"/>
              </a:spcAft>
            </a:pPr>
            <a:r>
              <a:rPr lang="sr-Cyrl-R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 10 – ПОБОЉШАЊЕ</a:t>
            </a:r>
            <a:r>
              <a:rPr lang="sr-Cyrl-R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Управљање неусаглашеностима, Извођење корективних мера, Унапређење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QMS</a:t>
            </a:r>
          </a:p>
        </p:txBody>
      </p:sp>
    </p:spTree>
    <p:extLst>
      <p:ext uri="{BB962C8B-B14F-4D97-AF65-F5344CB8AC3E}">
        <p14:creationId xmlns:p14="http://schemas.microsoft.com/office/powerpoint/2010/main" val="127930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840" y="1101347"/>
            <a:ext cx="8719435" cy="5662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16" b="29264"/>
          <a:stretch/>
        </p:blipFill>
        <p:spPr>
          <a:xfrm>
            <a:off x="1646006" y="44506"/>
            <a:ext cx="8936269" cy="1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30" y="1288060"/>
            <a:ext cx="7182196" cy="5569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216" b="29264"/>
          <a:stretch/>
        </p:blipFill>
        <p:spPr>
          <a:xfrm>
            <a:off x="1646006" y="44506"/>
            <a:ext cx="8936269" cy="1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8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1276499"/>
            <a:ext cx="11658600" cy="544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70C0"/>
                </a:solidFill>
              </a:rPr>
              <a:t>МИСИЈА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Своју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мисију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остварује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наставним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стручним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радом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истраживањем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развојем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иновирањем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метода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поступака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своме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образовно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-научном раду,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условљеним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достигнућима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науке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потребама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уже и шире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околине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циљем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задовољења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потреба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студената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запослених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индустрије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друштва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целини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Мисија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Грађевинског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обухвата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активности у области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истраживања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међународне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сарадње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сарадње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привредом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Своју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сврху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постојања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остварује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одговарајућом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СТРАТЕГИЈОМ ДЕЈСТВА,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која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садржи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савремене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принципе и процедуре за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остваривање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мисије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засноване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изврсности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Ефикасно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ефективно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остваривање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сврхе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постојања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стратегије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дејства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стандарда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понашања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запослених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остварује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сталним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иновирањем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РАЦИОНАЛНИХ ПРОЦЕДУРА,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који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обезбеђују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успешан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рад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развој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датом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времену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условима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МОРАЛНИМ ПРИНЦИПИМА,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чији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задатак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обезбеђење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успешног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развоја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рада 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будућности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МИСИЈОМ су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постављене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основе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усмеравају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укупан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потребан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напор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запослених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остваривању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ефеката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потребних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успешан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рад и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развој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Грађевинског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као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врхунске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образовно-научне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институције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грађевинског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инжењерства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16" b="29264"/>
          <a:stretch/>
        </p:blipFill>
        <p:spPr>
          <a:xfrm>
            <a:off x="1646006" y="44506"/>
            <a:ext cx="8936269" cy="1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5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025" y="1708994"/>
            <a:ext cx="11791949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chemeClr val="accent5"/>
                </a:solidFill>
              </a:rPr>
              <a:t>ВИЗИЈА</a:t>
            </a:r>
            <a:endParaRPr lang="ru-RU" sz="2000" b="1" dirty="0" smtClean="0">
              <a:solidFill>
                <a:schemeClr val="accent5"/>
              </a:solidFill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своју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визију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заснива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дугорочној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политици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циљевима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развоју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ефективности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ефикасности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рационалности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остваривања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МИСИЈЕ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високо-школског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образовања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истраживања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области науке о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грађењу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граничним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областима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Савремени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технички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технолошки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нивои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рада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пословања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конкурентни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развијеним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земљама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свету,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доприноси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сталном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повећању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укупног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квалитета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рада на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бенефита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животног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стандарда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нивоу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земаља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развијеног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богатог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света.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Грађевински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факултет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своју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образовну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примењиво-истраживачку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мисију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реализује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применом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најбоље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светске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праксе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овим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областима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БИТИ ДЕО ДРУШТВА ИЗВРСНИХ У ОБЛАСТИ ВИСОКО-ШКОЛСКОГ ОБРАЗОВАЊА И ИСТРАЖИВАЊА ЈЕ ВИЗИЈА ГРАЂЕВИСКОГ ФАКУЛТЕТА.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16" b="29264"/>
          <a:stretch/>
        </p:blipFill>
        <p:spPr>
          <a:xfrm>
            <a:off x="1646006" y="44506"/>
            <a:ext cx="8936269" cy="11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5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84713" y="606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739964"/>
              </p:ext>
            </p:extLst>
          </p:nvPr>
        </p:nvGraphicFramePr>
        <p:xfrm>
          <a:off x="209551" y="28575"/>
          <a:ext cx="11763374" cy="679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3374">
                  <a:extLst>
                    <a:ext uri="{9D8B030D-6E8A-4147-A177-3AD203B41FA5}">
                      <a16:colId xmlns:a16="http://schemas.microsoft.com/office/drawing/2014/main" val="2704759935"/>
                    </a:ext>
                  </a:extLst>
                </a:gridCol>
              </a:tblGrid>
              <a:tr h="649605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kern="0" spc="200" dirty="0">
                          <a:effectLst/>
                        </a:rPr>
                        <a:t> </a:t>
                      </a:r>
                      <a:endParaRPr lang="en-US" sz="1050" kern="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kern="0" spc="200" dirty="0">
                          <a:effectLst/>
                        </a:rPr>
                        <a:t>ПОЛИТИКА КВАЛИТЕТА ГРАЂЕВИНСКОГ ФАКУЛТЕТА</a:t>
                      </a:r>
                      <a:endParaRPr lang="en-US" sz="1200" b="1" kern="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</a:rPr>
                        <a:t>Грађевински факултет</a:t>
                      </a:r>
                      <a:r>
                        <a:rPr lang="sr-Cyrl-CS" sz="1100" dirty="0">
                          <a:effectLst/>
                        </a:rPr>
                        <a:t>, на основу расположиве опреме, савремене технологије, п</a:t>
                      </a:r>
                      <a:r>
                        <a:rPr lang="sr-Cyrl-RS" sz="1100" dirty="0">
                          <a:effectLst/>
                        </a:rPr>
                        <a:t>роцедура</a:t>
                      </a:r>
                      <a:r>
                        <a:rPr lang="sr-Cyrl-CS" sz="1100" dirty="0">
                          <a:effectLst/>
                        </a:rPr>
                        <a:t> организације и управљања, истраживачких, педагошких и </a:t>
                      </a:r>
                      <a:r>
                        <a:rPr lang="sr-Cyrl-RS" sz="1100" dirty="0">
                          <a:effectLst/>
                        </a:rPr>
                        <a:t>лабораторијских</a:t>
                      </a:r>
                      <a:r>
                        <a:rPr lang="sr-Cyrl-CS" sz="1100" dirty="0">
                          <a:effectLst/>
                        </a:rPr>
                        <a:t> капацит</a:t>
                      </a:r>
                      <a:r>
                        <a:rPr lang="en-US" sz="1100" dirty="0">
                          <a:effectLst/>
                        </a:rPr>
                        <a:t>e</a:t>
                      </a:r>
                      <a:r>
                        <a:rPr lang="sr-Cyrl-CS" sz="1100" dirty="0">
                          <a:effectLst/>
                        </a:rPr>
                        <a:t>та, остварује научни, стручни и примењени квалитет на високом нивоу.</a:t>
                      </a:r>
                      <a:endParaRPr lang="en-US" sz="12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spc="-20" dirty="0">
                          <a:effectLst/>
                        </a:rPr>
                        <a:t>Увек, у целости испуњавајући захтеве околине у процесима истраживања, образовања и ус</a:t>
                      </a:r>
                      <a:r>
                        <a:rPr lang="sr-Cyrl-CS" sz="1200" spc="-20" dirty="0">
                          <a:effectLst/>
                        </a:rPr>
                        <a:t>­</a:t>
                      </a:r>
                      <a:r>
                        <a:rPr lang="sr-Cyrl-CS" sz="1100" spc="-20" dirty="0">
                          <a:effectLst/>
                        </a:rPr>
                        <a:t>пешне</a:t>
                      </a:r>
                      <a:r>
                        <a:rPr lang="sr-Cyrl-CS" sz="1100" dirty="0">
                          <a:effectLst/>
                        </a:rPr>
                        <a:t> примене научних достигнућа у процесима и методама рада и пословања Грађевински факул</a:t>
                      </a:r>
                      <a:r>
                        <a:rPr lang="sr-Cyrl-CS" sz="1200" dirty="0">
                          <a:effectLst/>
                        </a:rPr>
                        <a:t>­</a:t>
                      </a:r>
                      <a:r>
                        <a:rPr lang="sr-Cyrl-CS" sz="1100" dirty="0">
                          <a:effectLst/>
                        </a:rPr>
                        <a:t>тет тежи да обезбеди поверење и задовољство својих корисника услуга.</a:t>
                      </a:r>
                      <a:endParaRPr lang="en-US" sz="1400" dirty="0">
                        <a:effectLst/>
                      </a:endParaRPr>
                    </a:p>
                    <a:p>
                      <a:pPr marL="90170" marR="9017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kern="1000" dirty="0">
                          <a:effectLst/>
                        </a:rPr>
                        <a:t>Грађевински факултет управ</a:t>
                      </a:r>
                      <a:r>
                        <a:rPr lang="sr-Cyrl-RS" sz="1100" kern="1000" dirty="0">
                          <a:effectLst/>
                        </a:rPr>
                        <a:t>љ</a:t>
                      </a:r>
                      <a:r>
                        <a:rPr lang="sr-Cyrl-CS" sz="1100" kern="1000" dirty="0">
                          <a:effectLst/>
                        </a:rPr>
                        <a:t>а квалитетом </a:t>
                      </a:r>
                      <a:r>
                        <a:rPr lang="sr-Cyrl-RS" sz="1100" kern="1000" dirty="0">
                          <a:effectLst/>
                        </a:rPr>
                        <a:t>образовања, истраживања, међународне сарадње и услуге сарадње са привредом.</a:t>
                      </a:r>
                      <a:endParaRPr lang="en-US" sz="1200" kern="10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Основни Принципи на којима се заснива Политика квалитета Грађевинског факултета су: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CS" sz="1100" dirty="0">
                          <a:effectLst/>
                        </a:rPr>
                        <a:t>Квалитет је стална одговорност и трајна брига руковдства и свих запослених за испуњење захтева корисника услуга и заитересованих страна, а према ИСО 9001:2015.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CS" sz="1100" dirty="0">
                          <a:effectLst/>
                        </a:rPr>
                        <a:t>Процес изградње система менаџмента квалитетом је усмерен ка: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сталном откривање недостатака у процесу рада и унапређење процеса у свим фун</a:t>
                      </a:r>
                      <a:r>
                        <a:rPr lang="sr-Cyrl-CS" sz="1200" dirty="0">
                          <a:effectLst/>
                        </a:rPr>
                        <a:t>­</a:t>
                      </a:r>
                      <a:r>
                        <a:rPr lang="sr-Cyrl-CS" sz="1100" dirty="0">
                          <a:effectLst/>
                        </a:rPr>
                        <a:t>к</a:t>
                      </a:r>
                      <a:r>
                        <a:rPr lang="sr-Cyrl-CS" sz="1200" dirty="0">
                          <a:effectLst/>
                        </a:rPr>
                        <a:t>­</a:t>
                      </a:r>
                      <a:r>
                        <a:rPr lang="sr-Cyrl-CS" sz="1100" dirty="0">
                          <a:effectLst/>
                        </a:rPr>
                        <a:t>ци</a:t>
                      </a:r>
                      <a:r>
                        <a:rPr lang="sr-Cyrl-CS" sz="1200" dirty="0">
                          <a:effectLst/>
                        </a:rPr>
                        <a:t>­</a:t>
                      </a:r>
                      <a:r>
                        <a:rPr lang="sr-Cyrl-CS" sz="1100" dirty="0">
                          <a:effectLst/>
                        </a:rPr>
                        <a:t>јама, свим организационим јединицама и на свим радним местима Грађевинског факултета,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spc="-20" dirty="0">
                          <a:effectLst/>
                        </a:rPr>
                        <a:t>стално иновирање процеса рада, у складу са достигнућима</a:t>
                      </a:r>
                      <a:r>
                        <a:rPr lang="sr-Cyrl-CS" sz="1100" dirty="0">
                          <a:effectLst/>
                        </a:rPr>
                        <a:t> науке и струке.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CS" sz="1100" dirty="0">
                          <a:effectLst/>
                        </a:rPr>
                        <a:t>Критеријуми изградње система менаџмента квалитета су: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обављање задатака свих запослених на најбољи начин у току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заједнички, тимски рад, са циљем узајамне помоћи при остваривању утврђених циљева квалитета и стварања климе међусобног поштовања и поверења,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стално оспособљавање свих запослених за квалитет и одговорност у раду,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стално унапређивање партнерских односа са корисницима резултата наставног, научног и стручног рада Факултета, као и осталим заинтересованим странама.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sr-Cyrl-CS" sz="1100" dirty="0">
                          <a:effectLst/>
                        </a:rPr>
                        <a:t>Основна мерила квалитета су: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28600" algn="l"/>
                        </a:tabLst>
                      </a:pPr>
                      <a:r>
                        <a:rPr lang="sr-Cyrl-CS" sz="1100" spc="-40" dirty="0">
                          <a:effectLst/>
                        </a:rPr>
                        <a:t>   усаглашеност са достигнућима науке и праксе у свету и захтевима стандарда ИСО 9001:2015,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максималан степен креативности и иновативности у раду на унапређењу система менаџмента квалитета у процесима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потпуна документованост процеса рада према захтевима стандарда ИСО 9001:2015,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потпуна уџбеничка обезбеђеност наставних процеса,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остварен висок ниво ефективности, квалитета и рационалности у процесу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максимална одговорност наставника за научни, едукативни и каријерни развој студената.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spc="-20" dirty="0">
                          <a:effectLst/>
                        </a:rPr>
                        <a:t>У реализовању Политике квалитета Грађевински факултет остварује блиску и коректну сарадњу са научним</a:t>
                      </a:r>
                      <a:r>
                        <a:rPr lang="sr-Cyrl-CS" sz="1100" dirty="0">
                          <a:effectLst/>
                        </a:rPr>
                        <a:t> институцијама и корисницима резултата наставног, научног и стручног рада Грађевинског факултета, у земљи и свету.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Сви учесници у процесима рада Грађевинског факултета су одговорни за: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позитиван и одговоран став према квалитету свога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примену достигнућа науке у своме раду и бригу о опреми,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непрекидно иновирање и унапређење квалитета процеса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придржавање и примену усвојених докумената система квалитета, дајући, својом креативношћу, допринос унапређењу система квалитета и процеса рада,</a:t>
                      </a:r>
                      <a:endParaRPr lang="en-US" sz="1400" dirty="0">
                        <a:effectLst/>
                      </a:endParaRPr>
                    </a:p>
                    <a:p>
                      <a:pPr marL="342900" lvl="0" indent="-3429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sr-Cyrl-CS" sz="1100" dirty="0">
                          <a:effectLst/>
                        </a:rPr>
                        <a:t>развој културе квалитета и имиџа факултета у духу утврђене политике Грађевинског факултета.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Визија Грађевинског факултета је:</a:t>
                      </a:r>
                      <a:endParaRPr lang="en-US" sz="14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kern="0" dirty="0">
                          <a:effectLst/>
                        </a:rPr>
                        <a:t>БИТИ ИЗВРСТАН У ОБЛАСТИ ГРАЂЕВИНСКЕ НАУКЕ И СТРУКЕ </a:t>
                      </a:r>
                      <a:r>
                        <a:rPr lang="sr-Cyrl-CS" sz="1200" b="1" kern="0" dirty="0">
                          <a:effectLst/>
                        </a:rPr>
                        <a:t>!</a:t>
                      </a:r>
                      <a:endParaRPr lang="en-US" sz="1200" b="1" kern="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Београд, децембар 2019. године</a:t>
                      </a:r>
                      <a:endParaRPr lang="en-US" sz="1400" dirty="0">
                        <a:effectLst/>
                      </a:endParaRPr>
                    </a:p>
                    <a:p>
                      <a:pPr marL="39820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Декан</a:t>
                      </a:r>
                      <a:endParaRPr lang="en-US" sz="1400" dirty="0">
                        <a:effectLst/>
                      </a:endParaRPr>
                    </a:p>
                    <a:p>
                      <a:pPr marL="39820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100" dirty="0">
                          <a:effectLst/>
                        </a:rPr>
                        <a:t>Проф. др Владан КУЗМАНОВИЋ</a:t>
                      </a:r>
                      <a:endParaRPr lang="en-US" sz="1400" i="1" dirty="0">
                        <a:effectLst/>
                        <a:latin typeface="TimesRoman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65" marR="33965" marT="0" marB="0"/>
                </a:tc>
                <a:extLst>
                  <a:ext uri="{0D108BD9-81ED-4DB2-BD59-A6C34878D82A}">
                    <a16:rowId xmlns:a16="http://schemas.microsoft.com/office/drawing/2014/main" val="2544904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24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-434" b="5941"/>
          <a:stretch/>
        </p:blipFill>
        <p:spPr>
          <a:xfrm>
            <a:off x="685800" y="1214636"/>
            <a:ext cx="8810625" cy="5576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216" b="29264"/>
          <a:stretch/>
        </p:blipFill>
        <p:spPr>
          <a:xfrm>
            <a:off x="1646006" y="44506"/>
            <a:ext cx="8936269" cy="11225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86925" y="4534585"/>
            <a:ext cx="2190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5"/>
                </a:solidFill>
              </a:rPr>
              <a:t>Табела</a:t>
            </a:r>
            <a:r>
              <a:rPr lang="en-US" sz="2000" dirty="0" smtClean="0">
                <a:solidFill>
                  <a:schemeClr val="accent5"/>
                </a:solidFill>
              </a:rPr>
              <a:t>: </a:t>
            </a:r>
            <a:r>
              <a:rPr lang="ru-RU" sz="2000" dirty="0" smtClean="0">
                <a:solidFill>
                  <a:schemeClr val="accent5"/>
                </a:solidFill>
              </a:rPr>
              <a:t> Потребе и </a:t>
            </a:r>
            <a:r>
              <a:rPr lang="ru-RU" sz="2000" dirty="0" err="1" smtClean="0">
                <a:solidFill>
                  <a:schemeClr val="accent5"/>
                </a:solidFill>
              </a:rPr>
              <a:t>очекивања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err="1" smtClean="0">
                <a:solidFill>
                  <a:schemeClr val="accent5"/>
                </a:solidFill>
              </a:rPr>
              <a:t>заинтересованих</a:t>
            </a:r>
            <a:r>
              <a:rPr lang="ru-RU" sz="2000" dirty="0" smtClean="0">
                <a:solidFill>
                  <a:schemeClr val="accent5"/>
                </a:solidFill>
              </a:rPr>
              <a:t> страна ГФ, </a:t>
            </a:r>
            <a:r>
              <a:rPr lang="ru-RU" sz="2000" dirty="0" err="1" smtClean="0">
                <a:solidFill>
                  <a:schemeClr val="accent5"/>
                </a:solidFill>
              </a:rPr>
              <a:t>као</a:t>
            </a:r>
            <a:r>
              <a:rPr lang="ru-RU" sz="2000" dirty="0" smtClean="0">
                <a:solidFill>
                  <a:schemeClr val="accent5"/>
                </a:solidFill>
              </a:rPr>
              <a:t> и </a:t>
            </a:r>
            <a:r>
              <a:rPr lang="ru-RU" sz="2000" dirty="0" err="1" smtClean="0">
                <a:solidFill>
                  <a:schemeClr val="accent5"/>
                </a:solidFill>
              </a:rPr>
              <a:t>одговарајуће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err="1" smtClean="0">
                <a:solidFill>
                  <a:schemeClr val="accent5"/>
                </a:solidFill>
              </a:rPr>
              <a:t>документоване</a:t>
            </a:r>
            <a:r>
              <a:rPr lang="ru-RU" sz="2000" dirty="0" smtClean="0">
                <a:solidFill>
                  <a:schemeClr val="accent5"/>
                </a:solidFill>
              </a:rPr>
              <a:t> </a:t>
            </a:r>
            <a:r>
              <a:rPr lang="ru-RU" sz="2000" dirty="0" err="1" smtClean="0">
                <a:solidFill>
                  <a:schemeClr val="accent5"/>
                </a:solidFill>
              </a:rPr>
              <a:t>информације</a:t>
            </a:r>
            <a:r>
              <a:rPr lang="ru-RU" sz="2000" dirty="0" smtClean="0">
                <a:solidFill>
                  <a:schemeClr val="accent5"/>
                </a:solidFill>
              </a:rPr>
              <a:t>.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1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" y="2233762"/>
            <a:ext cx="12033349" cy="4632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55" b="12919"/>
          <a:stretch/>
        </p:blipFill>
        <p:spPr>
          <a:xfrm>
            <a:off x="-1819" y="198408"/>
            <a:ext cx="12098326" cy="18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TimesRoman</vt:lpstr>
      <vt:lpstr>Office Theme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Djukic</dc:creator>
  <cp:lastModifiedBy>Aleksandar Djukic</cp:lastModifiedBy>
  <cp:revision>6</cp:revision>
  <cp:lastPrinted>2020-01-29T07:59:02Z</cp:lastPrinted>
  <dcterms:created xsi:type="dcterms:W3CDTF">2020-01-29T07:31:08Z</dcterms:created>
  <dcterms:modified xsi:type="dcterms:W3CDTF">2020-01-29T08:43:39Z</dcterms:modified>
</cp:coreProperties>
</file>